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AA92"/>
    <a:srgbClr val="A3E6CB"/>
    <a:srgbClr val="477976"/>
    <a:srgbClr val="ADD3C4"/>
    <a:srgbClr val="456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D0B11-72F2-4065-9C10-17EC9266D097}" type="datetimeFigureOut">
              <a:rPr lang="es-ES" smtClean="0"/>
              <a:t>13/09/2024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76055-10C0-420D-B478-3B5DFEC0E6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8352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9769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I </a:t>
            </a:r>
            <a:r>
              <a:rPr lang="es-ES" dirty="0" err="1"/>
              <a:t>have</a:t>
            </a:r>
            <a:r>
              <a:rPr lang="es-ES" dirty="0"/>
              <a:t> done and </a:t>
            </a:r>
            <a:r>
              <a:rPr lang="es-ES" dirty="0" err="1"/>
              <a:t>why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2349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0729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Explicar MPI y el sistema distribuido de la facultad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1607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Explicar JA y </a:t>
            </a:r>
            <a:r>
              <a:rPr lang="es-ES" dirty="0" err="1"/>
              <a:t>Kmedias</a:t>
            </a:r>
            <a:r>
              <a:rPr lang="es-ES" dirty="0"/>
              <a:t> rápido y sencillo</a:t>
            </a:r>
          </a:p>
          <a:p>
            <a:r>
              <a:rPr lang="es-ES" dirty="0"/>
              <a:t>- Explicar las dos estrategias</a:t>
            </a:r>
          </a:p>
          <a:p>
            <a:r>
              <a:rPr lang="es-ES" dirty="0"/>
              <a:t>- Y hablar de los resultados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4177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Explicar los individuos rápido y sencillo</a:t>
            </a:r>
          </a:p>
          <a:p>
            <a:r>
              <a:rPr lang="es-ES" dirty="0"/>
              <a:t>- Explicar las dos estrategias</a:t>
            </a:r>
          </a:p>
          <a:p>
            <a:r>
              <a:rPr lang="es-ES" dirty="0"/>
              <a:t>- Y hablar de los resultados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5144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Explicar KNN y </a:t>
            </a:r>
            <a:r>
              <a:rPr lang="es-ES" dirty="0" err="1"/>
              <a:t>RedesNeu</a:t>
            </a:r>
            <a:r>
              <a:rPr lang="es-ES" dirty="0"/>
              <a:t> rápido y sencillo</a:t>
            </a:r>
          </a:p>
          <a:p>
            <a:r>
              <a:rPr lang="es-ES" dirty="0"/>
              <a:t>- Explicar las dos estrategias</a:t>
            </a:r>
          </a:p>
          <a:p>
            <a:r>
              <a:rPr lang="es-ES" dirty="0"/>
              <a:t>- Y hablar de los resultados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3854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Explicar </a:t>
            </a:r>
            <a:r>
              <a:rPr lang="es-ES" dirty="0" err="1"/>
              <a:t>Qlearning</a:t>
            </a:r>
            <a:r>
              <a:rPr lang="es-ES" dirty="0"/>
              <a:t> y DQN rápido y sencillo</a:t>
            </a:r>
          </a:p>
          <a:p>
            <a:r>
              <a:rPr lang="es-ES" dirty="0"/>
              <a:t>- Explicar las dos estrategias</a:t>
            </a:r>
          </a:p>
          <a:p>
            <a:r>
              <a:rPr lang="es-ES" dirty="0"/>
              <a:t>- Y hablar de los resultados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4198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Hablar de resultados de algunas estrategias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Implementaciones (secuenciales y estrategias). Ha sido una parte entretenida</a:t>
            </a:r>
          </a:p>
          <a:p>
            <a:r>
              <a:rPr lang="es-ES" dirty="0"/>
              <a:t>La complejidad temporal de los algoritmos</a:t>
            </a:r>
          </a:p>
          <a:p>
            <a:r>
              <a:rPr lang="es-ES" dirty="0"/>
              <a:t>Trabajo a futuro NLP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6784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13/09/2024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6800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13/09/2024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3125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13/09/2024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80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13/09/2024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867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13/09/2024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6370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13/09/2024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081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13/09/2024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1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13/09/2024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4253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13/09/2024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603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13/09/2024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107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13/09/2024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1684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DEA837-301F-4787-B7B7-F0DCFC45AD68}" type="datetimeFigureOut">
              <a:rPr lang="es-ES" smtClean="0"/>
              <a:t>13/09/2024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79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6.xml"/><Relationship Id="rId7" Type="http://schemas.openxmlformats.org/officeDocument/2006/relationships/slide" Target="slide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slide" Target="slide7.xml"/><Relationship Id="rId4" Type="http://schemas.openxmlformats.org/officeDocument/2006/relationships/image" Target="../media/image12.png"/><Relationship Id="rId9" Type="http://schemas.openxmlformats.org/officeDocument/2006/relationships/slide" Target="slide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FC2DD3-0692-8B09-0DB2-030C61FEB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5736"/>
            <a:ext cx="9144000" cy="2387600"/>
          </a:xfrm>
        </p:spPr>
        <p:txBody>
          <a:bodyPr>
            <a:normAutofit/>
          </a:bodyPr>
          <a:lstStyle/>
          <a:p>
            <a:r>
              <a:rPr lang="es-ES" sz="4000" b="0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Quattrocento" panose="020F0502020204030204" pitchFamily="18" charset="0"/>
              </a:rPr>
              <a:t>OPTIMIZACIÓN DE ALGORITMOS DE IA APLICANDO TÉCNICAS ENFOCADAS </a:t>
            </a:r>
            <a:r>
              <a:rPr lang="es-ES" sz="4000" dirty="0">
                <a:solidFill>
                  <a:schemeClr val="tx2">
                    <a:lumMod val="90000"/>
                    <a:lumOff val="10000"/>
                  </a:schemeClr>
                </a:solidFill>
                <a:latin typeface="Quattrocento" panose="020F0502020204030204" pitchFamily="18" charset="0"/>
              </a:rPr>
              <a:t>AL CÓMPUTO DE ALTO RENDIMIENTO</a:t>
            </a:r>
            <a:endParaRPr lang="es-ES" sz="40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C1806E-C4CF-29CA-2D41-AA2C7A43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69110"/>
            <a:ext cx="9144000" cy="1655762"/>
          </a:xfrm>
        </p:spPr>
        <p:txBody>
          <a:bodyPr>
            <a:normAutofit/>
          </a:bodyPr>
          <a:lstStyle/>
          <a:p>
            <a:r>
              <a:rPr lang="es-ES" sz="2000" dirty="0">
                <a:latin typeface="Georgia" panose="02040502050405020303" pitchFamily="18" charset="0"/>
              </a:rPr>
              <a:t>Daniel Pizarro Gallego</a:t>
            </a:r>
          </a:p>
          <a:p>
            <a:r>
              <a:rPr lang="es-ES" sz="2000" dirty="0">
                <a:latin typeface="Georgia" panose="02040502050405020303" pitchFamily="18" charset="0"/>
              </a:rPr>
              <a:t>Director: Alberto Núñez Covarrubias</a:t>
            </a:r>
          </a:p>
          <a:p>
            <a:r>
              <a:rPr lang="es-ES" sz="1800" dirty="0">
                <a:latin typeface="Georgia" panose="02040502050405020303" pitchFamily="18" charset="0"/>
              </a:rPr>
              <a:t>Grado en Ingeniería Informática</a:t>
            </a:r>
          </a:p>
          <a:p>
            <a:r>
              <a:rPr lang="es-ES" sz="1800" dirty="0">
                <a:latin typeface="Georgia" panose="02040502050405020303" pitchFamily="18" charset="0"/>
              </a:rPr>
              <a:t>Universidad Complutense de Madrid</a:t>
            </a:r>
          </a:p>
        </p:txBody>
      </p:sp>
    </p:spTree>
    <p:extLst>
      <p:ext uri="{BB962C8B-B14F-4D97-AF65-F5344CB8AC3E}">
        <p14:creationId xmlns:p14="http://schemas.microsoft.com/office/powerpoint/2010/main" val="796072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999955AB-B5A7-158C-85DB-745FF3113526}"/>
              </a:ext>
            </a:extLst>
          </p:cNvPr>
          <p:cNvSpPr txBox="1"/>
          <p:nvPr/>
        </p:nvSpPr>
        <p:spPr>
          <a:xfrm>
            <a:off x="4900328" y="1155087"/>
            <a:ext cx="4131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i="1" dirty="0"/>
              <a:t>No siempre más es mejor</a:t>
            </a:r>
            <a:endParaRPr lang="es-ES" sz="40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EA7B97C-4322-BE09-FE02-00681F474691}"/>
              </a:ext>
            </a:extLst>
          </p:cNvPr>
          <p:cNvSpPr txBox="1"/>
          <p:nvPr/>
        </p:nvSpPr>
        <p:spPr>
          <a:xfrm>
            <a:off x="262682" y="493368"/>
            <a:ext cx="38731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Conclusiones y </a:t>
            </a:r>
          </a:p>
          <a:p>
            <a:r>
              <a:rPr lang="es-ES" sz="4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trabajo a futuro</a:t>
            </a:r>
            <a:endParaRPr lang="es-ES" sz="40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3" name="Imagen 1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3484663-9CDA-E4ED-50D8-BFF5FC95E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32" y="2459382"/>
            <a:ext cx="6327493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81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E38D3B08-3BBA-C75A-4B9C-43533697849C}"/>
              </a:ext>
            </a:extLst>
          </p:cNvPr>
          <p:cNvSpPr txBox="1"/>
          <p:nvPr/>
        </p:nvSpPr>
        <p:spPr>
          <a:xfrm>
            <a:off x="396843" y="514931"/>
            <a:ext cx="11398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Parallelize AI algorithms, using HPC techniques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to reduce execution time</a:t>
            </a:r>
            <a:endParaRPr lang="es-E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es-E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4" name="Imagen 13" descr="Forma&#10;&#10;Descripción generada automáticamente con confianza baja">
            <a:extLst>
              <a:ext uri="{FF2B5EF4-FFF2-40B4-BE49-F238E27FC236}">
                <a16:creationId xmlns:a16="http://schemas.microsoft.com/office/drawing/2014/main" id="{8D193908-CBC8-C6F2-B76C-87CB5551E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44" y="1287562"/>
            <a:ext cx="9882620" cy="5567673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12E24C3-C233-9F87-90D0-F08B29CD4C74}"/>
              </a:ext>
            </a:extLst>
          </p:cNvPr>
          <p:cNvSpPr txBox="1"/>
          <p:nvPr/>
        </p:nvSpPr>
        <p:spPr>
          <a:xfrm>
            <a:off x="1323946" y="2398393"/>
            <a:ext cx="2211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6188"/>
                </a:solidFill>
              </a:rPr>
              <a:t>Correct operation of the algorithms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2CC213B-9E81-7065-D898-E0C6F06995EB}"/>
              </a:ext>
            </a:extLst>
          </p:cNvPr>
          <p:cNvSpPr txBox="1"/>
          <p:nvPr/>
        </p:nvSpPr>
        <p:spPr>
          <a:xfrm>
            <a:off x="4784012" y="2210892"/>
            <a:ext cx="2300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FAA92"/>
                </a:solidFill>
              </a:rPr>
              <a:t>Design of scalable and flexible implementations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9F0977-1635-ECAC-4ECD-9BAC636039CB}"/>
              </a:ext>
            </a:extLst>
          </p:cNvPr>
          <p:cNvSpPr txBox="1"/>
          <p:nvPr/>
        </p:nvSpPr>
        <p:spPr>
          <a:xfrm>
            <a:off x="8332625" y="2672557"/>
            <a:ext cx="2055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477976"/>
                </a:solidFill>
              </a:rPr>
              <a:t>Empirical</a:t>
            </a:r>
            <a:r>
              <a:rPr lang="es-ES" b="1" dirty="0">
                <a:solidFill>
                  <a:srgbClr val="477976"/>
                </a:solidFill>
              </a:rPr>
              <a:t> </a:t>
            </a:r>
            <a:r>
              <a:rPr lang="es-ES" b="1" dirty="0" err="1">
                <a:solidFill>
                  <a:srgbClr val="477976"/>
                </a:solidFill>
              </a:rPr>
              <a:t>study</a:t>
            </a:r>
            <a:endParaRPr lang="es-ES" b="1" dirty="0">
              <a:solidFill>
                <a:srgbClr val="477976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757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F45B3A8A-08A9-44F8-B71B-A40AFA923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3" y="659362"/>
            <a:ext cx="8941241" cy="84843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9F8D06B-BA5E-6DA2-81E0-017B04C11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4" y="659362"/>
            <a:ext cx="8941241" cy="848439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3E269F7-D5FC-CB07-D49F-CD542273FB47}"/>
              </a:ext>
            </a:extLst>
          </p:cNvPr>
          <p:cNvSpPr txBox="1"/>
          <p:nvPr/>
        </p:nvSpPr>
        <p:spPr>
          <a:xfrm>
            <a:off x="216664" y="1867843"/>
            <a:ext cx="6491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Todo creado desde cero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47B7FC2D-E4AD-D72C-37D0-15187AC29AA7}"/>
              </a:ext>
            </a:extLst>
          </p:cNvPr>
          <p:cNvGrpSpPr/>
          <p:nvPr/>
        </p:nvGrpSpPr>
        <p:grpSpPr>
          <a:xfrm>
            <a:off x="506373" y="2935771"/>
            <a:ext cx="11427877" cy="3363661"/>
            <a:chOff x="506373" y="2935771"/>
            <a:chExt cx="11427877" cy="3363661"/>
          </a:xfrm>
        </p:grpSpPr>
        <p:pic>
          <p:nvPicPr>
            <p:cNvPr id="22" name="Imagen 21" descr="Imagen de la pantalla de un video juego&#10;&#10;Descripción generada automáticamente con confianza baja">
              <a:extLst>
                <a:ext uri="{FF2B5EF4-FFF2-40B4-BE49-F238E27FC236}">
                  <a16:creationId xmlns:a16="http://schemas.microsoft.com/office/drawing/2014/main" id="{258C9F4F-0398-D128-8A0D-41CF5373C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373" y="3256511"/>
              <a:ext cx="3785539" cy="3042921"/>
            </a:xfrm>
            <a:prstGeom prst="rect">
              <a:avLst/>
            </a:prstGeom>
          </p:spPr>
        </p:pic>
        <p:pic>
          <p:nvPicPr>
            <p:cNvPr id="26" name="Imagen 25" descr="Imagen que contiene Interfaz de usuario gráfica&#10;&#10;Descripción generada automáticamente">
              <a:extLst>
                <a:ext uri="{FF2B5EF4-FFF2-40B4-BE49-F238E27FC236}">
                  <a16:creationId xmlns:a16="http://schemas.microsoft.com/office/drawing/2014/main" id="{90B917A4-6268-3A12-EC4F-90CBEB5B3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034" y="3284216"/>
              <a:ext cx="3015216" cy="3015216"/>
            </a:xfrm>
            <a:prstGeom prst="rect">
              <a:avLst/>
            </a:prstGeom>
          </p:spPr>
        </p:pic>
        <p:pic>
          <p:nvPicPr>
            <p:cNvPr id="28" name="Imagen 27" descr="Diagrama, Esquemático&#10;&#10;Descripción generada automáticamente">
              <a:extLst>
                <a:ext uri="{FF2B5EF4-FFF2-40B4-BE49-F238E27FC236}">
                  <a16:creationId xmlns:a16="http://schemas.microsoft.com/office/drawing/2014/main" id="{292302E4-A758-F687-2EFF-939137AD0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733" y="2935771"/>
              <a:ext cx="3993480" cy="27470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319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7C92C89-BF03-84B2-1FD8-4A5C3449F5A7}"/>
              </a:ext>
            </a:extLst>
          </p:cNvPr>
          <p:cNvSpPr txBox="1"/>
          <p:nvPr/>
        </p:nvSpPr>
        <p:spPr>
          <a:xfrm>
            <a:off x="262682" y="493368"/>
            <a:ext cx="6098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</a:t>
            </a:r>
            <a:r>
              <a:rPr lang="es-ES" sz="40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essage</a:t>
            </a:r>
            <a:r>
              <a:rPr lang="es-ES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s-ES" sz="4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</a:t>
            </a:r>
            <a:r>
              <a:rPr lang="es-ES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assing </a:t>
            </a:r>
            <a:r>
              <a:rPr lang="es-ES" sz="4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</a:t>
            </a:r>
            <a:r>
              <a:rPr lang="es-ES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nterface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5BE0FE11-35D2-73C8-0FD7-126C9ADF9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1" y="1875934"/>
            <a:ext cx="5906862" cy="3985182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0A8C378D-4B55-0C42-6B97-ECB7B3E7A8F3}"/>
              </a:ext>
            </a:extLst>
          </p:cNvPr>
          <p:cNvGrpSpPr/>
          <p:nvPr/>
        </p:nvGrpSpPr>
        <p:grpSpPr>
          <a:xfrm>
            <a:off x="7599752" y="1201254"/>
            <a:ext cx="4178214" cy="4986942"/>
            <a:chOff x="7599752" y="1201254"/>
            <a:chExt cx="4178214" cy="4986942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A2C34B3-FCE2-FA39-5E49-0F16A06A6C27}"/>
                </a:ext>
              </a:extLst>
            </p:cNvPr>
            <p:cNvSpPr txBox="1"/>
            <p:nvPr/>
          </p:nvSpPr>
          <p:spPr>
            <a:xfrm>
              <a:off x="8193232" y="1201254"/>
              <a:ext cx="256531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40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Sistema </a:t>
              </a:r>
            </a:p>
            <a:p>
              <a:pPr algn="ctr"/>
              <a:r>
                <a:rPr lang="es-ES" sz="40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distribuido</a:t>
              </a:r>
            </a:p>
          </p:txBody>
        </p:sp>
        <p:pic>
          <p:nvPicPr>
            <p:cNvPr id="9" name="Imagen 8" descr="Imagen que contiene electrónica, conector, foto, frente&#10;&#10;Descripción generada automáticamente">
              <a:extLst>
                <a:ext uri="{FF2B5EF4-FFF2-40B4-BE49-F238E27FC236}">
                  <a16:creationId xmlns:a16="http://schemas.microsoft.com/office/drawing/2014/main" id="{7EAFB456-EBDE-0698-E645-E87D74722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9752" y="2544736"/>
              <a:ext cx="4178214" cy="3643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868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Vista general de diapositiva 10">
                <a:extLst>
                  <a:ext uri="{FF2B5EF4-FFF2-40B4-BE49-F238E27FC236}">
                    <a16:creationId xmlns:a16="http://schemas.microsoft.com/office/drawing/2014/main" id="{5DE593C3-EEA3-6A74-8613-E8A94F423D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6585513"/>
                  </p:ext>
                </p:extLst>
              </p:nvPr>
            </p:nvGraphicFramePr>
            <p:xfrm>
              <a:off x="215245" y="192070"/>
              <a:ext cx="5536679" cy="3114382"/>
            </p:xfrm>
            <a:graphic>
              <a:graphicData uri="http://schemas.microsoft.com/office/powerpoint/2016/slidezoom">
                <pslz:sldZm>
                  <pslz:sldZmObj sldId="261" cId="3150419877">
                    <pslz:zmPr id="{67AF353D-1ED8-4261-940C-CC850183CA4D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36679" cy="311438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Vista general de diapositiva 1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DE593C3-EEA3-6A74-8613-E8A94F423D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245" y="192070"/>
                <a:ext cx="5536679" cy="3114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Vista general de diapositiva 12">
                <a:extLst>
                  <a:ext uri="{FF2B5EF4-FFF2-40B4-BE49-F238E27FC236}">
                    <a16:creationId xmlns:a16="http://schemas.microsoft.com/office/drawing/2014/main" id="{C92E225A-4D7C-F803-A99C-C47A17449A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5732256"/>
                  </p:ext>
                </p:extLst>
              </p:nvPr>
            </p:nvGraphicFramePr>
            <p:xfrm>
              <a:off x="6212264" y="192069"/>
              <a:ext cx="5536679" cy="3114382"/>
            </p:xfrm>
            <a:graphic>
              <a:graphicData uri="http://schemas.microsoft.com/office/powerpoint/2016/slidezoom">
                <pslz:sldZm>
                  <pslz:sldZmObj sldId="263" cId="1562732795">
                    <pslz:zmPr id="{6F8AF6A9-0878-4D6D-B207-65DB006B2D36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36679" cy="311438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Vista general de diapositiva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92E225A-4D7C-F803-A99C-C47A17449A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2264" y="192069"/>
                <a:ext cx="5536679" cy="3114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Vista general de diapositiva 14">
                <a:extLst>
                  <a:ext uri="{FF2B5EF4-FFF2-40B4-BE49-F238E27FC236}">
                    <a16:creationId xmlns:a16="http://schemas.microsoft.com/office/drawing/2014/main" id="{A1147FE1-B2C0-D74E-0123-2EC5145B93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7616825"/>
                  </p:ext>
                </p:extLst>
              </p:nvPr>
            </p:nvGraphicFramePr>
            <p:xfrm>
              <a:off x="215245" y="3551549"/>
              <a:ext cx="5536679" cy="3114382"/>
            </p:xfrm>
            <a:graphic>
              <a:graphicData uri="http://schemas.microsoft.com/office/powerpoint/2016/slidezoom">
                <pslz:sldZm>
                  <pslz:sldZmObj sldId="262" cId="783015652">
                    <pslz:zmPr id="{BC6DC795-B32F-45E7-A2FC-31ACDCC843DD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36679" cy="311438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Vista general de diapositiva 1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1147FE1-B2C0-D74E-0123-2EC5145B93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5245" y="3551549"/>
                <a:ext cx="5536679" cy="3114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7" name="Vista general de diapositiva 16">
                <a:extLst>
                  <a:ext uri="{FF2B5EF4-FFF2-40B4-BE49-F238E27FC236}">
                    <a16:creationId xmlns:a16="http://schemas.microsoft.com/office/drawing/2014/main" id="{3984502B-DBDE-4176-434F-B3B0FBD5A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72242"/>
                  </p:ext>
                </p:extLst>
              </p:nvPr>
            </p:nvGraphicFramePr>
            <p:xfrm>
              <a:off x="6212264" y="3551549"/>
              <a:ext cx="5536679" cy="3114382"/>
            </p:xfrm>
            <a:graphic>
              <a:graphicData uri="http://schemas.microsoft.com/office/powerpoint/2016/slidezoom">
                <pslz:sldZm>
                  <pslz:sldZmObj sldId="264" cId="3875283247">
                    <pslz:zmPr id="{FB55CA82-F2FB-4DE7-B240-55A8AEA6D65D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36679" cy="311438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7" name="Vista general de diapositiva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984502B-DBDE-4176-434F-B3B0FBD5A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12264" y="3551549"/>
                <a:ext cx="5536679" cy="31143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005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FB79F2-E826-34E9-A4B4-19E20F7D280F}"/>
              </a:ext>
            </a:extLst>
          </p:cNvPr>
          <p:cNvSpPr txBox="1"/>
          <p:nvPr/>
        </p:nvSpPr>
        <p:spPr>
          <a:xfrm>
            <a:off x="375528" y="247289"/>
            <a:ext cx="4073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FF0000"/>
                </a:solidFill>
              </a:rPr>
              <a:t>Aprendizaje </a:t>
            </a:r>
          </a:p>
          <a:p>
            <a:r>
              <a:rPr lang="es-ES" sz="3200" b="1" dirty="0">
                <a:solidFill>
                  <a:srgbClr val="FF0000"/>
                </a:solidFill>
              </a:rPr>
              <a:t>No-Supervisado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D8A31C8-CF4B-FE2C-1097-93407D61A4F2}"/>
              </a:ext>
            </a:extLst>
          </p:cNvPr>
          <p:cNvSpPr txBox="1"/>
          <p:nvPr/>
        </p:nvSpPr>
        <p:spPr>
          <a:xfrm>
            <a:off x="4059038" y="278066"/>
            <a:ext cx="4073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FF0000"/>
                </a:solidFill>
              </a:rPr>
              <a:t>Jerárquico Aglomerativo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FF0000"/>
                </a:solidFill>
              </a:rPr>
              <a:t>K-Medias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ED456B73-E0ED-3295-49DE-3E0D736DA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219" y="1478724"/>
            <a:ext cx="3029931" cy="2531056"/>
          </a:xfrm>
          <a:prstGeom prst="rect">
            <a:avLst/>
          </a:prstGeom>
        </p:spPr>
      </p:pic>
      <p:pic>
        <p:nvPicPr>
          <p:cNvPr id="7" name="Imagen 6" descr="Gráfico, Gráfico de burbujas&#10;&#10;Descripción generada automáticamente">
            <a:extLst>
              <a:ext uri="{FF2B5EF4-FFF2-40B4-BE49-F238E27FC236}">
                <a16:creationId xmlns:a16="http://schemas.microsoft.com/office/drawing/2014/main" id="{C7363833-CC59-E86E-2348-EF4A6A7FC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28" y="4163998"/>
            <a:ext cx="5175315" cy="2296826"/>
          </a:xfrm>
          <a:prstGeom prst="rect">
            <a:avLst/>
          </a:prstGeom>
        </p:spPr>
      </p:pic>
      <p:pic>
        <p:nvPicPr>
          <p:cNvPr id="9" name="Imagen 8" descr="Gráfico, Histograma&#10;&#10;Descripción generada automáticamente">
            <a:extLst>
              <a:ext uri="{FF2B5EF4-FFF2-40B4-BE49-F238E27FC236}">
                <a16:creationId xmlns:a16="http://schemas.microsoft.com/office/drawing/2014/main" id="{0A23F885-D718-331E-A896-D18C03F64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166" y="1313629"/>
            <a:ext cx="5923191" cy="2696151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B7E4681-E4A1-1578-04C9-2FC1084266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319" y="4163998"/>
            <a:ext cx="6060884" cy="234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19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913445F-034B-E33B-A571-BFE2CEF71F61}"/>
              </a:ext>
            </a:extLst>
          </p:cNvPr>
          <p:cNvSpPr txBox="1"/>
          <p:nvPr/>
        </p:nvSpPr>
        <p:spPr>
          <a:xfrm>
            <a:off x="375528" y="247289"/>
            <a:ext cx="4073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6"/>
                </a:solidFill>
              </a:rPr>
              <a:t>Algoritmos evolutivos</a:t>
            </a:r>
            <a:endParaRPr lang="es-ES" sz="2000" b="1" dirty="0">
              <a:solidFill>
                <a:schemeClr val="accent6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F894C7B-6DF4-C89F-EDF5-92F4966A9EDB}"/>
              </a:ext>
            </a:extLst>
          </p:cNvPr>
          <p:cNvSpPr txBox="1"/>
          <p:nvPr/>
        </p:nvSpPr>
        <p:spPr>
          <a:xfrm>
            <a:off x="4059038" y="278066"/>
            <a:ext cx="4073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accent6"/>
                </a:solidFill>
              </a:rPr>
              <a:t>Binarios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accent6"/>
                </a:solidFill>
              </a:rPr>
              <a:t>Reales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accent6"/>
                </a:solidFill>
              </a:rPr>
              <a:t>Árboles</a:t>
            </a:r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0ECD665-EF49-88FF-5F0B-54A2CAE83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73" y="1478628"/>
            <a:ext cx="3306015" cy="2242793"/>
          </a:xfrm>
          <a:prstGeom prst="rect">
            <a:avLst/>
          </a:prstGeom>
        </p:spPr>
      </p:pic>
      <p:pic>
        <p:nvPicPr>
          <p:cNvPr id="8" name="Imagen 7" descr="Gráfico&#10;&#10;Descripción generada automáticamente">
            <a:extLst>
              <a:ext uri="{FF2B5EF4-FFF2-40B4-BE49-F238E27FC236}">
                <a16:creationId xmlns:a16="http://schemas.microsoft.com/office/drawing/2014/main" id="{0F98240E-ED96-7CD0-E931-4743507B60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42" y="3851579"/>
            <a:ext cx="3441675" cy="2759132"/>
          </a:xfrm>
          <a:prstGeom prst="rect">
            <a:avLst/>
          </a:prstGeom>
        </p:spPr>
      </p:pic>
      <p:pic>
        <p:nvPicPr>
          <p:cNvPr id="10" name="Imagen 9" descr="Gráfico&#10;&#10;Descripción generada automáticamente">
            <a:extLst>
              <a:ext uri="{FF2B5EF4-FFF2-40B4-BE49-F238E27FC236}">
                <a16:creationId xmlns:a16="http://schemas.microsoft.com/office/drawing/2014/main" id="{EA0F5E85-0A21-D67D-028E-FC1346F2F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718842"/>
            <a:ext cx="3600451" cy="3132737"/>
          </a:xfrm>
          <a:prstGeom prst="rect">
            <a:avLst/>
          </a:prstGeom>
        </p:spPr>
      </p:pic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740B62C-8C77-40F1-8BAA-70437BA585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4027522"/>
            <a:ext cx="5529987" cy="27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32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E49829F0-B0DC-AFD8-B866-6E2C5B5D7EEA}"/>
              </a:ext>
            </a:extLst>
          </p:cNvPr>
          <p:cNvSpPr txBox="1"/>
          <p:nvPr/>
        </p:nvSpPr>
        <p:spPr>
          <a:xfrm>
            <a:off x="375528" y="247289"/>
            <a:ext cx="4073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0070C0"/>
                </a:solidFill>
              </a:rPr>
              <a:t>Aprendizaje </a:t>
            </a:r>
          </a:p>
          <a:p>
            <a:r>
              <a:rPr lang="es-ES" sz="3200" b="1" dirty="0">
                <a:solidFill>
                  <a:srgbClr val="0070C0"/>
                </a:solidFill>
              </a:rPr>
              <a:t>Supervisado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04DDEB6-3694-24A7-B9ED-EE784AC966D9}"/>
              </a:ext>
            </a:extLst>
          </p:cNvPr>
          <p:cNvSpPr txBox="1"/>
          <p:nvPr/>
        </p:nvSpPr>
        <p:spPr>
          <a:xfrm>
            <a:off x="4059038" y="278066"/>
            <a:ext cx="4073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0070C0"/>
                </a:solidFill>
              </a:rPr>
              <a:t>K-Vecinos más cercanos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0070C0"/>
                </a:solidFill>
              </a:rPr>
              <a:t>Redes neuronales</a:t>
            </a:r>
          </a:p>
        </p:txBody>
      </p:sp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CBF43F7-01A1-DA10-8415-83D49992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4" y="1355284"/>
            <a:ext cx="3258251" cy="3258251"/>
          </a:xfrm>
          <a:prstGeom prst="rect">
            <a:avLst/>
          </a:prstGeom>
        </p:spPr>
      </p:pic>
      <p:pic>
        <p:nvPicPr>
          <p:cNvPr id="11" name="Imagen 10" descr="Gráfico, Gráfico de burbujas&#10;&#10;Descripción generada automáticamente">
            <a:extLst>
              <a:ext uri="{FF2B5EF4-FFF2-40B4-BE49-F238E27FC236}">
                <a16:creationId xmlns:a16="http://schemas.microsoft.com/office/drawing/2014/main" id="{D217D863-76BC-6819-2075-7516C3E1F2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545" y="3380931"/>
            <a:ext cx="3013527" cy="3258251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9649A4F-BE87-B47D-3B82-29CD3CE970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51" y="1324507"/>
            <a:ext cx="5327289" cy="1833842"/>
          </a:xfrm>
          <a:prstGeom prst="rect">
            <a:avLst/>
          </a:prstGeom>
        </p:spPr>
      </p:pic>
      <p:pic>
        <p:nvPicPr>
          <p:cNvPr id="15" name="Imagen 1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50FAE97-94ED-C766-200C-C9049E5DA0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55" y="3440667"/>
            <a:ext cx="5314951" cy="209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15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0DD306B-5DAE-C847-574C-C4C90D812969}"/>
              </a:ext>
            </a:extLst>
          </p:cNvPr>
          <p:cNvSpPr txBox="1"/>
          <p:nvPr/>
        </p:nvSpPr>
        <p:spPr>
          <a:xfrm>
            <a:off x="375528" y="247289"/>
            <a:ext cx="4073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5"/>
                </a:solidFill>
              </a:rPr>
              <a:t>Aprendizaje por</a:t>
            </a:r>
          </a:p>
          <a:p>
            <a:r>
              <a:rPr lang="es-ES" sz="3200" b="1" dirty="0">
                <a:solidFill>
                  <a:schemeClr val="accent5"/>
                </a:solidFill>
              </a:rPr>
              <a:t>Refuerzo</a:t>
            </a:r>
            <a:endParaRPr lang="es-ES" sz="2000" b="1" dirty="0">
              <a:solidFill>
                <a:schemeClr val="accent5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02525DF-7DE1-75B6-A8BC-3E7F3792C1C3}"/>
              </a:ext>
            </a:extLst>
          </p:cNvPr>
          <p:cNvSpPr txBox="1"/>
          <p:nvPr/>
        </p:nvSpPr>
        <p:spPr>
          <a:xfrm>
            <a:off x="4059038" y="278066"/>
            <a:ext cx="4073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7030A0"/>
                </a:solidFill>
              </a:rPr>
              <a:t>Q-Learning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7030A0"/>
                </a:solidFill>
              </a:rPr>
              <a:t>DQN</a:t>
            </a:r>
          </a:p>
        </p:txBody>
      </p:sp>
      <p:pic>
        <p:nvPicPr>
          <p:cNvPr id="6" name="Imagen 5" descr="Imagen que contiene juego, texto, fruta&#10;&#10;Descripción generada automáticamente">
            <a:extLst>
              <a:ext uri="{FF2B5EF4-FFF2-40B4-BE49-F238E27FC236}">
                <a16:creationId xmlns:a16="http://schemas.microsoft.com/office/drawing/2014/main" id="{1C05EAC2-EE58-0CEC-6BA4-EF79BD350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8" y="1324507"/>
            <a:ext cx="3026757" cy="3058957"/>
          </a:xfrm>
          <a:prstGeom prst="rect">
            <a:avLst/>
          </a:prstGeom>
        </p:spPr>
      </p:pic>
      <p:pic>
        <p:nvPicPr>
          <p:cNvPr id="8" name="Imagen 7" descr="Imagen que contiene reloj, computadora, monitor, luz&#10;&#10;Descripción generada automáticamente">
            <a:extLst>
              <a:ext uri="{FF2B5EF4-FFF2-40B4-BE49-F238E27FC236}">
                <a16:creationId xmlns:a16="http://schemas.microsoft.com/office/drawing/2014/main" id="{580AD9A9-DE94-2269-6DE8-E04519A3A1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" y="4487159"/>
            <a:ext cx="5120028" cy="2131379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250C8611-65DB-69CD-D6FE-759BCB2B3D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239" y="2282598"/>
            <a:ext cx="4318822" cy="4367979"/>
          </a:xfrm>
          <a:prstGeom prst="rect">
            <a:avLst/>
          </a:prstGeom>
        </p:spPr>
      </p:pic>
      <p:pic>
        <p:nvPicPr>
          <p:cNvPr id="12" name="Imagen 1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A3B07F4-2036-8FD8-6A4F-6CD863F42C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951" y="1228724"/>
            <a:ext cx="3720032" cy="25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832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</TotalTime>
  <Words>220</Words>
  <Application>Microsoft Office PowerPoint</Application>
  <PresentationFormat>Panorámica</PresentationFormat>
  <Paragraphs>60</Paragraphs>
  <Slides>10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Georgia</vt:lpstr>
      <vt:lpstr>Quattrocento</vt:lpstr>
      <vt:lpstr>Wingdings</vt:lpstr>
      <vt:lpstr>Tema de Office</vt:lpstr>
      <vt:lpstr>OPTIMIZACIÓN DE ALGORITMOS DE IA APLICANDO TÉCNICAS ENFOCADAS AL CÓMPUTO DE ALTO RENDIMIENTO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PIZARRO GALLEGO</dc:creator>
  <cp:lastModifiedBy>DANIEL PIZARRO GALLEGO</cp:lastModifiedBy>
  <cp:revision>8</cp:revision>
  <dcterms:created xsi:type="dcterms:W3CDTF">2024-09-13T15:44:34Z</dcterms:created>
  <dcterms:modified xsi:type="dcterms:W3CDTF">2024-09-13T19:17:42Z</dcterms:modified>
</cp:coreProperties>
</file>